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7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65" r:id="rId12"/>
    <p:sldId id="267" r:id="rId13"/>
    <p:sldId id="273" r:id="rId14"/>
    <p:sldId id="270" r:id="rId15"/>
    <p:sldId id="272" r:id="rId16"/>
    <p:sldId id="268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150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07D8-8F36-4240-8911-2FB86D27469B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94C92D-0306-4E69-9CD3-20855E849650}" type="slidenum">
              <a:rPr kumimoji="0" lang="en-US" smtClean="0"/>
              <a:t>‹nº›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07D8-8F36-4240-8911-2FB86D27469B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4AFDB-D4AE-3A4C-9564-A767724F8A53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07D8-8F36-4240-8911-2FB86D27469B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4AFDB-D4AE-3A4C-9564-A767724F8A53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07D8-8F36-4240-8911-2FB86D27469B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4AFDB-D4AE-3A4C-9564-A767724F8A53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07D8-8F36-4240-8911-2FB86D27469B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54AFDB-D4AE-3A4C-9564-A767724F8A53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07D8-8F36-4240-8911-2FB86D27469B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4AFDB-D4AE-3A4C-9564-A767724F8A53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07D8-8F36-4240-8911-2FB86D27469B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4AFDB-D4AE-3A4C-9564-A767724F8A53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07D8-8F36-4240-8911-2FB86D27469B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4AFDB-D4AE-3A4C-9564-A767724F8A53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07D8-8F36-4240-8911-2FB86D27469B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4AFDB-D4AE-3A4C-9564-A767724F8A53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07D8-8F36-4240-8911-2FB86D27469B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‹nº›</a:t>
            </a:fld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907D8-8F36-4240-8911-2FB86D27469B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B54AFDB-D4AE-3A4C-9564-A767724F8A53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E6907D8-8F36-4240-8911-2FB86D27469B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1B54AFDB-D4AE-3A4C-9564-A767724F8A53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8380650" cy="4571999"/>
          </a:xfrm>
        </p:spPr>
        <p:txBody>
          <a:bodyPr/>
          <a:lstStyle/>
          <a:p>
            <a:r>
              <a:rPr lang="en-US" sz="4800" dirty="0"/>
              <a:t>Redes </a:t>
            </a:r>
            <a:r>
              <a:rPr lang="en-US" sz="4800" dirty="0" err="1"/>
              <a:t>neurais</a:t>
            </a:r>
            <a:r>
              <a:rPr lang="en-US" sz="4800" dirty="0"/>
              <a:t> </a:t>
            </a:r>
            <a:r>
              <a:rPr lang="en-US" sz="4800" dirty="0" err="1"/>
              <a:t>profundas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Com </a:t>
            </a:r>
            <a:r>
              <a:rPr lang="en-US" sz="1600" dirty="0" err="1"/>
              <a:t>tensorflow</a:t>
            </a:r>
            <a:r>
              <a:rPr lang="en-US" sz="1600" dirty="0"/>
              <a:t> e </a:t>
            </a:r>
            <a:r>
              <a:rPr lang="en-US" sz="1600" dirty="0" err="1"/>
              <a:t>keras</a:t>
            </a:r>
            <a:endParaRPr lang="en-US" sz="1600" dirty="0"/>
          </a:p>
          <a:p>
            <a:r>
              <a:rPr lang="en-US" sz="1600" cap="none" dirty="0"/>
              <a:t>Uma </a:t>
            </a:r>
            <a:r>
              <a:rPr lang="en-US" sz="1600" cap="none" dirty="0" err="1"/>
              <a:t>abordagem</a:t>
            </a:r>
            <a:r>
              <a:rPr lang="en-US" sz="1600" cap="none" dirty="0"/>
              <a:t> </a:t>
            </a:r>
            <a:r>
              <a:rPr lang="en-US" sz="1600" cap="none" dirty="0" err="1"/>
              <a:t>prática</a:t>
            </a:r>
            <a:endParaRPr lang="en-US" sz="1600" cap="none" dirty="0"/>
          </a:p>
          <a:p>
            <a:r>
              <a:rPr lang="en-US" sz="1600" i="1" dirty="0">
                <a:solidFill>
                  <a:schemeClr val="tx1"/>
                </a:solidFill>
              </a:rPr>
              <a:t>André </a:t>
            </a:r>
            <a:r>
              <a:rPr lang="en-US" sz="1600" i="1" dirty="0" err="1">
                <a:solidFill>
                  <a:schemeClr val="tx1"/>
                </a:solidFill>
              </a:rPr>
              <a:t>luiz</a:t>
            </a:r>
            <a:r>
              <a:rPr lang="en-US" sz="1600" i="1" dirty="0">
                <a:solidFill>
                  <a:schemeClr val="tx1"/>
                </a:solidFill>
              </a:rPr>
              <a:t> da costa Carvalho</a:t>
            </a:r>
          </a:p>
          <a:p>
            <a:r>
              <a:rPr lang="en-US" sz="1600" i="1" dirty="0">
                <a:solidFill>
                  <a:schemeClr val="tx1"/>
                </a:solidFill>
              </a:rPr>
              <a:t>(</a:t>
            </a:r>
            <a:r>
              <a:rPr lang="en-US" sz="1600" i="1" dirty="0" err="1">
                <a:solidFill>
                  <a:schemeClr val="tx1"/>
                </a:solidFill>
              </a:rPr>
              <a:t>adaptado</a:t>
            </a:r>
            <a:r>
              <a:rPr lang="en-US" sz="1600" i="1" dirty="0">
                <a:solidFill>
                  <a:schemeClr val="tx1"/>
                </a:solidFill>
              </a:rPr>
              <a:t> do </a:t>
            </a:r>
            <a:r>
              <a:rPr lang="en-US" sz="1600" i="1" dirty="0" err="1">
                <a:solidFill>
                  <a:schemeClr val="tx1"/>
                </a:solidFill>
              </a:rPr>
              <a:t>curso</a:t>
            </a:r>
            <a:r>
              <a:rPr lang="en-US" sz="1600" i="1" dirty="0">
                <a:solidFill>
                  <a:schemeClr val="tx1"/>
                </a:solidFill>
              </a:rPr>
              <a:t> do professor Marco Cristo)</a:t>
            </a:r>
          </a:p>
        </p:txBody>
      </p:sp>
    </p:spTree>
    <p:extLst>
      <p:ext uri="{BB962C8B-B14F-4D97-AF65-F5344CB8AC3E}">
        <p14:creationId xmlns:p14="http://schemas.microsoft.com/office/powerpoint/2010/main" val="2182221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autocodificadores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7600"/>
          <a:stretch/>
        </p:blipFill>
        <p:spPr>
          <a:xfrm>
            <a:off x="250385" y="1796434"/>
            <a:ext cx="7924816" cy="31146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246" y="3538992"/>
            <a:ext cx="3175000" cy="317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85" y="5026854"/>
            <a:ext cx="2239563" cy="168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2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53602"/>
            <a:ext cx="4934196" cy="27723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0247"/>
          <a:stretch/>
        </p:blipFill>
        <p:spPr>
          <a:xfrm>
            <a:off x="1948559" y="752544"/>
            <a:ext cx="2221386" cy="3352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744" y="3234148"/>
            <a:ext cx="2024322" cy="35425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412" y="411877"/>
            <a:ext cx="4497225" cy="2645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544" y="4807405"/>
            <a:ext cx="5586392" cy="174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9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combinações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52" y="2158830"/>
            <a:ext cx="8490105" cy="362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28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098FB-2771-4780-9BF6-A720A0A38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Tensorflow+keras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D2D414-E1B8-490D-A950-27C83D91B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Tensorflow</a:t>
            </a:r>
            <a:r>
              <a:rPr lang="pt-BR" dirty="0"/>
              <a:t>: </a:t>
            </a:r>
            <a:r>
              <a:rPr lang="pt-BR" dirty="0" err="1"/>
              <a:t>Backend</a:t>
            </a:r>
            <a:r>
              <a:rPr lang="pt-BR" dirty="0"/>
              <a:t> para computar grafos de operações tensoriais.</a:t>
            </a:r>
            <a:endParaRPr lang="en-US" dirty="0"/>
          </a:p>
          <a:p>
            <a:pPr marL="800100" lvl="1" indent="-342900"/>
            <a:r>
              <a:rPr lang="pt-BR" dirty="0"/>
              <a:t>M</a:t>
            </a:r>
            <a:r>
              <a:rPr lang="en-US" dirty="0" err="1"/>
              <a:t>ais</a:t>
            </a:r>
            <a:r>
              <a:rPr lang="en-US" dirty="0"/>
              <a:t> </a:t>
            </a:r>
            <a:r>
              <a:rPr lang="en-US" dirty="0" err="1"/>
              <a:t>legivel</a:t>
            </a:r>
            <a:r>
              <a:rPr lang="en-US" dirty="0"/>
              <a:t> </a:t>
            </a:r>
            <a:r>
              <a:rPr lang="en-US" dirty="0" err="1"/>
              <a:t>comparado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Theano,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flexível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comparado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Caffe.</a:t>
            </a:r>
          </a:p>
          <a:p>
            <a:pPr marL="342900" indent="-342900"/>
            <a:r>
              <a:rPr lang="pt-BR" dirty="0"/>
              <a:t>K</a:t>
            </a:r>
            <a:r>
              <a:rPr lang="en-US" dirty="0"/>
              <a:t>eras: API de alto </a:t>
            </a:r>
            <a:r>
              <a:rPr lang="en-US" dirty="0" err="1"/>
              <a:t>nível</a:t>
            </a:r>
            <a:r>
              <a:rPr lang="en-US" dirty="0"/>
              <a:t>, </a:t>
            </a:r>
            <a:r>
              <a:rPr lang="en-US" dirty="0" err="1"/>
              <a:t>focada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legibilidade</a:t>
            </a:r>
            <a:r>
              <a:rPr lang="en-US" dirty="0"/>
              <a:t>.</a:t>
            </a:r>
          </a:p>
          <a:p>
            <a:pPr marL="800100" lvl="1" indent="-342900"/>
            <a:r>
              <a:rPr lang="pt-BR" dirty="0"/>
              <a:t>Contudo compatível com vários </a:t>
            </a:r>
            <a:r>
              <a:rPr lang="pt-BR" dirty="0" err="1"/>
              <a:t>backends</a:t>
            </a:r>
            <a:r>
              <a:rPr lang="pt-BR" dirty="0"/>
              <a:t>, incluindo o </a:t>
            </a:r>
            <a:r>
              <a:rPr lang="pt-BR" dirty="0" err="1"/>
              <a:t>Tensorflow</a:t>
            </a:r>
            <a:r>
              <a:rPr lang="pt-BR" dirty="0"/>
              <a:t>.</a:t>
            </a:r>
          </a:p>
          <a:p>
            <a:pPr marL="800100" lvl="1" indent="-342900"/>
            <a:r>
              <a:rPr lang="pt-BR" dirty="0"/>
              <a:t>Apesar de ser mais alto nível, ela possibilita que o programador defina suas próprias camadas, transferência de aprendizado e muito mais.</a:t>
            </a:r>
          </a:p>
        </p:txBody>
      </p:sp>
    </p:spTree>
    <p:extLst>
      <p:ext uri="{BB962C8B-B14F-4D97-AF65-F5344CB8AC3E}">
        <p14:creationId xmlns:p14="http://schemas.microsoft.com/office/powerpoint/2010/main" val="527834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Apresentação</a:t>
            </a:r>
            <a:r>
              <a:rPr lang="en-US" dirty="0"/>
              <a:t> (e </a:t>
            </a:r>
            <a:r>
              <a:rPr lang="en-US" dirty="0" err="1"/>
              <a:t>teste</a:t>
            </a:r>
            <a:r>
              <a:rPr lang="en-US" dirty="0"/>
              <a:t>) do </a:t>
            </a:r>
            <a:r>
              <a:rPr lang="en-US" dirty="0" err="1"/>
              <a:t>ambiente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err="1"/>
              <a:t>Precisamos</a:t>
            </a:r>
            <a:r>
              <a:rPr lang="en-US" sz="2400" dirty="0"/>
              <a:t> das </a:t>
            </a:r>
            <a:r>
              <a:rPr lang="en-US" sz="2400" dirty="0" err="1"/>
              <a:t>bibliotecas</a:t>
            </a:r>
            <a:r>
              <a:rPr lang="en-US" sz="2400" dirty="0"/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pt-BR" sz="2400" dirty="0" err="1">
                <a:solidFill>
                  <a:srgbClr val="D1282E"/>
                </a:solidFill>
              </a:rPr>
              <a:t>Tensorflow-gpu</a:t>
            </a:r>
            <a:r>
              <a:rPr lang="pt-BR" sz="2400" dirty="0">
                <a:solidFill>
                  <a:srgbClr val="D1282E"/>
                </a:solidFill>
              </a:rPr>
              <a:t>, </a:t>
            </a:r>
            <a:r>
              <a:rPr lang="pt-BR" sz="2400" dirty="0" err="1">
                <a:solidFill>
                  <a:srgbClr val="D1282E"/>
                </a:solidFill>
              </a:rPr>
              <a:t>keras</a:t>
            </a:r>
            <a:r>
              <a:rPr lang="pt-BR" sz="2400" dirty="0">
                <a:solidFill>
                  <a:srgbClr val="D1282E"/>
                </a:solidFill>
              </a:rPr>
              <a:t>, pandas, </a:t>
            </a:r>
            <a:r>
              <a:rPr lang="pt-BR" sz="2400" dirty="0" err="1">
                <a:solidFill>
                  <a:srgbClr val="D1282E"/>
                </a:solidFill>
              </a:rPr>
              <a:t>tensorboard</a:t>
            </a:r>
            <a:endParaRPr lang="en-US" sz="2400" dirty="0">
              <a:solidFill>
                <a:srgbClr val="D1282E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err="1"/>
              <a:t>Abra</a:t>
            </a:r>
            <a:r>
              <a:rPr lang="en-US" sz="2400" dirty="0"/>
              <a:t> um terminal</a:t>
            </a:r>
          </a:p>
          <a:p>
            <a:pPr marL="342900" indent="-342900">
              <a:buFont typeface="Arial"/>
              <a:buChar char="•"/>
            </a:pPr>
            <a:r>
              <a:rPr lang="pt-BR" sz="2400" dirty="0"/>
              <a:t>B</a:t>
            </a:r>
            <a:r>
              <a:rPr lang="en-US" sz="2400" dirty="0" err="1"/>
              <a:t>aixe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notebooks e dados da aula de </a:t>
            </a:r>
            <a:r>
              <a:rPr lang="en-US" sz="2400" dirty="0" err="1"/>
              <a:t>hoje</a:t>
            </a:r>
            <a:endParaRPr lang="en-US" sz="2400" dirty="0"/>
          </a:p>
          <a:p>
            <a:pPr marL="800100" lvl="1" indent="-342900">
              <a:buFont typeface="Arial"/>
              <a:buChar char="•"/>
            </a:pPr>
            <a:r>
              <a:rPr lang="pt-BR" sz="2400" dirty="0"/>
              <a:t>pastelink.net/</a:t>
            </a:r>
            <a:r>
              <a:rPr lang="pt-BR" sz="2400" dirty="0" err="1"/>
              <a:t>nnsidia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err="1"/>
              <a:t>Inicie</a:t>
            </a:r>
            <a:r>
              <a:rPr lang="en-US" sz="2400" dirty="0"/>
              <a:t> </a:t>
            </a:r>
            <a:r>
              <a:rPr lang="en-US" sz="2400" dirty="0" err="1"/>
              <a:t>ambiente</a:t>
            </a:r>
            <a:r>
              <a:rPr lang="en-US" sz="2400" dirty="0"/>
              <a:t> virtual de </a:t>
            </a:r>
            <a:r>
              <a:rPr lang="en-US" sz="2400" dirty="0" err="1"/>
              <a:t>trabalho</a:t>
            </a:r>
            <a:r>
              <a:rPr lang="en-US" sz="2400" dirty="0"/>
              <a:t> (se </a:t>
            </a:r>
            <a:r>
              <a:rPr lang="en-US" sz="2400" dirty="0" err="1"/>
              <a:t>houver</a:t>
            </a:r>
            <a:r>
              <a:rPr lang="en-US" sz="2400" dirty="0"/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solidFill>
                  <a:srgbClr val="D1282E"/>
                </a:solidFill>
                <a:latin typeface="Consolas"/>
                <a:cs typeface="Consolas"/>
              </a:rPr>
              <a:t>source </a:t>
            </a:r>
            <a:r>
              <a:rPr lang="en-US" sz="2400" dirty="0" err="1">
                <a:solidFill>
                  <a:srgbClr val="D1282E"/>
                </a:solidFill>
                <a:latin typeface="Consolas"/>
                <a:cs typeface="Consolas"/>
              </a:rPr>
              <a:t>tensorflow</a:t>
            </a:r>
            <a:r>
              <a:rPr lang="en-US" sz="2400" dirty="0">
                <a:solidFill>
                  <a:srgbClr val="D1282E"/>
                </a:solidFill>
                <a:latin typeface="Consolas"/>
                <a:cs typeface="Consolas"/>
              </a:rPr>
              <a:t>/bin/activate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err="1"/>
              <a:t>Inicie</a:t>
            </a:r>
            <a:r>
              <a:rPr lang="en-US" sz="2400" dirty="0"/>
              <a:t> </a:t>
            </a:r>
            <a:r>
              <a:rPr lang="en-US" sz="2400" dirty="0" err="1"/>
              <a:t>servidor</a:t>
            </a:r>
            <a:r>
              <a:rPr lang="en-US" sz="2400" dirty="0"/>
              <a:t> </a:t>
            </a:r>
            <a:r>
              <a:rPr lang="en-US" sz="2400" dirty="0" err="1"/>
              <a:t>Jupyter</a:t>
            </a:r>
            <a:endParaRPr lang="en-US" sz="2400" dirty="0"/>
          </a:p>
          <a:p>
            <a:pPr marL="800100" lvl="1" indent="-342900">
              <a:buFont typeface="Arial"/>
              <a:buChar char="•"/>
            </a:pPr>
            <a:r>
              <a:rPr lang="en-US" sz="2400" dirty="0" err="1">
                <a:solidFill>
                  <a:srgbClr val="D1282E"/>
                </a:solidFill>
                <a:latin typeface="Consolas"/>
                <a:cs typeface="Consolas"/>
              </a:rPr>
              <a:t>jupyter</a:t>
            </a:r>
            <a:r>
              <a:rPr lang="en-US" sz="2400" dirty="0">
                <a:solidFill>
                  <a:srgbClr val="D1282E"/>
                </a:solidFill>
                <a:latin typeface="Consolas"/>
                <a:cs typeface="Consolas"/>
              </a:rPr>
              <a:t> notebook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25869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Iniciando</a:t>
            </a:r>
            <a:r>
              <a:rPr lang="en-US" dirty="0"/>
              <a:t> </a:t>
            </a:r>
            <a:r>
              <a:rPr lang="en-US" dirty="0" err="1"/>
              <a:t>tensorboard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err="1"/>
              <a:t>Abra</a:t>
            </a:r>
            <a:r>
              <a:rPr lang="en-US" sz="2400" dirty="0"/>
              <a:t> um terminal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err="1"/>
              <a:t>Inicie</a:t>
            </a:r>
            <a:r>
              <a:rPr lang="en-US" sz="2400" dirty="0"/>
              <a:t> </a:t>
            </a:r>
            <a:r>
              <a:rPr lang="en-US" sz="2400" dirty="0" err="1"/>
              <a:t>ambiente</a:t>
            </a:r>
            <a:r>
              <a:rPr lang="en-US" sz="2400" dirty="0"/>
              <a:t> virtual de </a:t>
            </a:r>
            <a:r>
              <a:rPr lang="en-US" sz="2400" dirty="0" err="1"/>
              <a:t>trabalho</a:t>
            </a:r>
            <a:endParaRPr lang="en-US" sz="2400" dirty="0"/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solidFill>
                  <a:srgbClr val="D1282E"/>
                </a:solidFill>
                <a:latin typeface="Consolas"/>
                <a:cs typeface="Consolas"/>
              </a:rPr>
              <a:t>source </a:t>
            </a:r>
            <a:r>
              <a:rPr lang="en-US" sz="2400" dirty="0" err="1">
                <a:solidFill>
                  <a:srgbClr val="D1282E"/>
                </a:solidFill>
                <a:latin typeface="Consolas"/>
                <a:cs typeface="Consolas"/>
              </a:rPr>
              <a:t>tensorflow</a:t>
            </a:r>
            <a:r>
              <a:rPr lang="en-US" sz="2400" dirty="0">
                <a:solidFill>
                  <a:srgbClr val="D1282E"/>
                </a:solidFill>
                <a:latin typeface="Consolas"/>
                <a:cs typeface="Consolas"/>
              </a:rPr>
              <a:t>/bin/activate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err="1"/>
              <a:t>Inicie</a:t>
            </a:r>
            <a:r>
              <a:rPr lang="en-US" sz="2400" dirty="0"/>
              <a:t> </a:t>
            </a:r>
            <a:r>
              <a:rPr lang="en-US" sz="2400" dirty="0" err="1"/>
              <a:t>servidor</a:t>
            </a:r>
            <a:r>
              <a:rPr lang="en-US" sz="2400" dirty="0"/>
              <a:t> </a:t>
            </a:r>
            <a:r>
              <a:rPr lang="en-US" sz="2400" dirty="0" err="1"/>
              <a:t>tensorboard</a:t>
            </a:r>
            <a:endParaRPr lang="en-US" sz="2400" dirty="0"/>
          </a:p>
          <a:p>
            <a:pPr marL="800100" lvl="1" indent="-342900">
              <a:buFont typeface="Arial"/>
              <a:buChar char="•"/>
            </a:pPr>
            <a:r>
              <a:rPr lang="en-US" sz="2400" dirty="0" err="1">
                <a:solidFill>
                  <a:srgbClr val="D1282E"/>
                </a:solidFill>
                <a:latin typeface="Consolas"/>
                <a:cs typeface="Consolas"/>
              </a:rPr>
              <a:t>tensorboard</a:t>
            </a:r>
            <a:r>
              <a:rPr lang="en-US" sz="2400" dirty="0">
                <a:solidFill>
                  <a:srgbClr val="D1282E"/>
                </a:solidFill>
                <a:latin typeface="Consolas"/>
                <a:cs typeface="Consolas"/>
              </a:rPr>
              <a:t> --</a:t>
            </a:r>
            <a:r>
              <a:rPr lang="en-US" sz="2400" dirty="0" err="1">
                <a:solidFill>
                  <a:srgbClr val="D1282E"/>
                </a:solidFill>
                <a:latin typeface="Consolas"/>
                <a:cs typeface="Consolas"/>
              </a:rPr>
              <a:t>logdir</a:t>
            </a:r>
            <a:r>
              <a:rPr lang="en-US" sz="2400" dirty="0">
                <a:solidFill>
                  <a:srgbClr val="D1282E"/>
                </a:solidFill>
                <a:latin typeface="Consolas"/>
                <a:cs typeface="Consolas"/>
              </a:rPr>
              <a:t>=logs/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err="1"/>
              <a:t>Abrir</a:t>
            </a:r>
            <a:r>
              <a:rPr lang="en-US" sz="2400" dirty="0"/>
              <a:t> aba do </a:t>
            </a:r>
            <a:r>
              <a:rPr lang="en-US" sz="2400" dirty="0" err="1"/>
              <a:t>navegador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URL: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solidFill>
                  <a:srgbClr val="D1282E"/>
                </a:solidFill>
                <a:latin typeface="Consolas"/>
                <a:cs typeface="Consolas"/>
              </a:rPr>
              <a:t>http://localhost:6006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0118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3486" y="2473164"/>
            <a:ext cx="5791200" cy="1371600"/>
          </a:xfrm>
        </p:spPr>
        <p:txBody>
          <a:bodyPr anchor="ctr"/>
          <a:lstStyle/>
          <a:p>
            <a:pPr algn="ctr"/>
            <a:r>
              <a:rPr lang="en-US" dirty="0"/>
              <a:t>Agora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começar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08467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Aprendizagem</a:t>
            </a:r>
            <a:r>
              <a:rPr lang="en-US" dirty="0"/>
              <a:t> profunda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6448742" cy="4373563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sz="1800" dirty="0"/>
              <a:t>OBJETIVOS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 err="1"/>
              <a:t>Modelar</a:t>
            </a:r>
            <a:r>
              <a:rPr lang="en-US" sz="1800" dirty="0"/>
              <a:t> </a:t>
            </a:r>
            <a:r>
              <a:rPr lang="en-US" sz="1800" dirty="0" err="1"/>
              <a:t>soluções</a:t>
            </a:r>
            <a:r>
              <a:rPr lang="en-US" sz="1800" dirty="0"/>
              <a:t> </a:t>
            </a:r>
            <a:r>
              <a:rPr lang="en-US" sz="1800" dirty="0" err="1"/>
              <a:t>baseadas</a:t>
            </a:r>
            <a:r>
              <a:rPr lang="en-US" sz="1800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aprendizagem</a:t>
            </a:r>
            <a:r>
              <a:rPr lang="en-US" sz="1800" dirty="0"/>
              <a:t> </a:t>
            </a:r>
            <a:r>
              <a:rPr lang="en-US" sz="1800" dirty="0" err="1"/>
              <a:t>profunda</a:t>
            </a:r>
            <a:endParaRPr lang="en-US" sz="1800" dirty="0"/>
          </a:p>
          <a:p>
            <a:pPr marL="800100" lvl="1" indent="-342900">
              <a:buFont typeface="Arial"/>
              <a:buChar char="•"/>
            </a:pPr>
            <a:r>
              <a:rPr lang="en-US" sz="1800" dirty="0" err="1"/>
              <a:t>Implementar</a:t>
            </a:r>
            <a:r>
              <a:rPr lang="en-US" sz="1800" dirty="0"/>
              <a:t> as </a:t>
            </a:r>
            <a:r>
              <a:rPr lang="en-US" sz="1800" dirty="0" err="1"/>
              <a:t>soluções</a:t>
            </a:r>
            <a:r>
              <a:rPr lang="en-US" sz="1800" dirty="0"/>
              <a:t> (</a:t>
            </a:r>
            <a:r>
              <a:rPr lang="en-US" sz="1800" dirty="0" err="1"/>
              <a:t>ou</a:t>
            </a:r>
            <a:r>
              <a:rPr lang="en-US" sz="1800" dirty="0"/>
              <a:t> </a:t>
            </a:r>
            <a:r>
              <a:rPr lang="en-US" sz="1800" dirty="0" err="1"/>
              <a:t>ter</a:t>
            </a:r>
            <a:r>
              <a:rPr lang="en-US" sz="1800" dirty="0"/>
              <a:t> boa </a:t>
            </a:r>
            <a:r>
              <a:rPr lang="en-US" sz="1800" dirty="0" err="1"/>
              <a:t>ideia</a:t>
            </a:r>
            <a:r>
              <a:rPr lang="en-US" sz="1800" dirty="0"/>
              <a:t> de </a:t>
            </a:r>
            <a:r>
              <a:rPr lang="en-US" sz="1800" dirty="0" err="1"/>
              <a:t>como</a:t>
            </a:r>
            <a:r>
              <a:rPr lang="en-US" sz="1800" dirty="0"/>
              <a:t> </a:t>
            </a:r>
            <a:r>
              <a:rPr lang="en-US" sz="1800" dirty="0" err="1"/>
              <a:t>fazê</a:t>
            </a:r>
            <a:r>
              <a:rPr lang="en-US" sz="1800" dirty="0"/>
              <a:t>-lo)</a:t>
            </a:r>
          </a:p>
          <a:p>
            <a:pPr marL="800100" lvl="1" indent="-342900">
              <a:buFont typeface="Arial"/>
              <a:buChar char="•"/>
            </a:pPr>
            <a:endParaRPr lang="en-US" sz="1800" dirty="0"/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LIMITAÇÕES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Hardware, </a:t>
            </a:r>
            <a:r>
              <a:rPr lang="en-US" sz="1800" dirty="0" err="1"/>
              <a:t>tamanho</a:t>
            </a:r>
            <a:r>
              <a:rPr lang="en-US" sz="1800" dirty="0"/>
              <a:t> das </a:t>
            </a:r>
            <a:r>
              <a:rPr lang="en-US" sz="1800" dirty="0" err="1"/>
              <a:t>coleções</a:t>
            </a:r>
            <a:r>
              <a:rPr lang="en-US" sz="1800" dirty="0"/>
              <a:t> e </a:t>
            </a:r>
            <a:r>
              <a:rPr lang="en-US" sz="1800" dirty="0" err="1"/>
              <a:t>falta</a:t>
            </a:r>
            <a:r>
              <a:rPr lang="en-US" sz="1800" dirty="0"/>
              <a:t> de </a:t>
            </a:r>
            <a:r>
              <a:rPr lang="en-US" sz="1800" dirty="0" err="1"/>
              <a:t>monitoria</a:t>
            </a:r>
            <a:endParaRPr lang="en-US" sz="1800" dirty="0"/>
          </a:p>
          <a:p>
            <a:pPr lvl="1" indent="0">
              <a:buNone/>
            </a:pPr>
            <a:endParaRPr lang="en-US" sz="1800" dirty="0"/>
          </a:p>
          <a:p>
            <a:pPr marL="342900" indent="-342900">
              <a:buFont typeface="Arial"/>
              <a:buChar char="•"/>
            </a:pPr>
            <a:r>
              <a:rPr lang="en-US" sz="1800" dirty="0"/>
              <a:t>MATERIAL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Deep Learning, </a:t>
            </a:r>
            <a:r>
              <a:rPr lang="en-US" sz="1800" dirty="0" err="1"/>
              <a:t>Goodfellow</a:t>
            </a:r>
            <a:r>
              <a:rPr lang="en-US" sz="1800" dirty="0"/>
              <a:t> et al, 2016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Hands-on Machine Learning with </a:t>
            </a:r>
            <a:r>
              <a:rPr lang="en-US" sz="1800" dirty="0" err="1"/>
              <a:t>Scikit</a:t>
            </a:r>
            <a:r>
              <a:rPr lang="en-US" sz="1800" dirty="0"/>
              <a:t>-Learn and </a:t>
            </a:r>
            <a:r>
              <a:rPr lang="en-US" sz="1800" dirty="0" err="1"/>
              <a:t>Tensorflow</a:t>
            </a:r>
            <a:r>
              <a:rPr lang="en-US" sz="1800" dirty="0"/>
              <a:t>, </a:t>
            </a:r>
            <a:r>
              <a:rPr lang="en-US" sz="1800" dirty="0" err="1"/>
              <a:t>Geron</a:t>
            </a:r>
            <a:r>
              <a:rPr lang="en-US" sz="1800" dirty="0"/>
              <a:t>, 2017</a:t>
            </a:r>
          </a:p>
          <a:p>
            <a:pPr marL="800100" lvl="1" indent="-342900">
              <a:buFont typeface="Arial"/>
              <a:buChar char="•"/>
            </a:pPr>
            <a:r>
              <a:rPr lang="en-US" sz="1800" dirty="0" err="1"/>
              <a:t>Muitos</a:t>
            </a:r>
            <a:r>
              <a:rPr lang="en-US" sz="1800" dirty="0"/>
              <a:t> </a:t>
            </a:r>
            <a:r>
              <a:rPr lang="en-US" sz="1800" dirty="0" err="1"/>
              <a:t>artigos</a:t>
            </a:r>
            <a:endParaRPr lang="en-US" sz="1800" dirty="0"/>
          </a:p>
          <a:p>
            <a:pPr marL="800100" lvl="1" indent="-342900">
              <a:buFont typeface="Arial"/>
              <a:buChar char="•"/>
            </a:pPr>
            <a:r>
              <a:rPr lang="en-US" sz="1800" dirty="0"/>
              <a:t>Material </a:t>
            </a:r>
            <a:r>
              <a:rPr lang="en-US" sz="1800" dirty="0" err="1"/>
              <a:t>público</a:t>
            </a:r>
            <a:r>
              <a:rPr lang="en-US" sz="1800" dirty="0"/>
              <a:t> </a:t>
            </a:r>
            <a:r>
              <a:rPr lang="en-US" sz="1800" dirty="0" err="1"/>
              <a:t>disponível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Internet</a:t>
            </a:r>
          </a:p>
          <a:p>
            <a:pPr marL="342900" indent="-342900">
              <a:buFont typeface="Arial"/>
              <a:buChar char="•"/>
            </a:pPr>
            <a:r>
              <a:rPr lang="pt-BR" sz="1800" dirty="0"/>
              <a:t>Prática</a:t>
            </a:r>
          </a:p>
          <a:p>
            <a:pPr marL="800100" lvl="1" indent="-342900">
              <a:buFont typeface="Arial"/>
              <a:buChar char="•"/>
            </a:pPr>
            <a:r>
              <a:rPr lang="pt-BR" sz="1800" dirty="0"/>
              <a:t>Muito foco em exercícios e em do it </a:t>
            </a:r>
            <a:r>
              <a:rPr lang="pt-BR" sz="1800" dirty="0" err="1"/>
              <a:t>yourself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695" y="1308754"/>
            <a:ext cx="1947914" cy="2600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942" y="4133589"/>
            <a:ext cx="1948666" cy="25566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291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Ementa</a:t>
            </a:r>
            <a:br>
              <a:rPr lang="en-US" dirty="0"/>
            </a:br>
            <a:r>
              <a:rPr lang="en-US" sz="1800" dirty="0"/>
              <a:t>(</a:t>
            </a:r>
            <a:r>
              <a:rPr lang="en-US" sz="1800" dirty="0" err="1"/>
              <a:t>ou</a:t>
            </a:r>
            <a:r>
              <a:rPr lang="en-US" sz="1800" dirty="0"/>
              <a:t> </a:t>
            </a:r>
            <a:r>
              <a:rPr lang="en-US" sz="1800" dirty="0" err="1"/>
              <a:t>declaração</a:t>
            </a:r>
            <a:r>
              <a:rPr lang="en-US" sz="1800" dirty="0"/>
              <a:t> de </a:t>
            </a:r>
            <a:r>
              <a:rPr lang="en-US" sz="1800" dirty="0" err="1"/>
              <a:t>Intenções</a:t>
            </a:r>
            <a:r>
              <a:rPr lang="en-US" sz="1800" dirty="0"/>
              <a:t>?)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600" dirty="0" err="1"/>
              <a:t>Introdução</a:t>
            </a:r>
            <a:r>
              <a:rPr lang="en-US" sz="1600" dirty="0"/>
              <a:t> </a:t>
            </a:r>
            <a:r>
              <a:rPr lang="en-US" sz="1600" dirty="0" err="1"/>
              <a:t>ao</a:t>
            </a:r>
            <a:r>
              <a:rPr lang="en-US" sz="1600" dirty="0"/>
              <a:t> </a:t>
            </a:r>
            <a:r>
              <a:rPr lang="en-US" sz="1600" dirty="0" err="1"/>
              <a:t>aprendizado</a:t>
            </a:r>
            <a:r>
              <a:rPr lang="en-US" sz="1600" dirty="0"/>
              <a:t> </a:t>
            </a:r>
            <a:r>
              <a:rPr lang="en-US" sz="1600" dirty="0" err="1"/>
              <a:t>profundo</a:t>
            </a:r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 err="1"/>
              <a:t>Redes</a:t>
            </a:r>
            <a:r>
              <a:rPr lang="en-US" sz="1600" dirty="0"/>
              <a:t> </a:t>
            </a:r>
            <a:r>
              <a:rPr lang="en-US" sz="1600" dirty="0" err="1"/>
              <a:t>Neurais</a:t>
            </a:r>
            <a:r>
              <a:rPr lang="en-US" sz="1600" dirty="0"/>
              <a:t> </a:t>
            </a:r>
            <a:r>
              <a:rPr lang="en-US" sz="1600" dirty="0" err="1"/>
              <a:t>Feedfoward</a:t>
            </a:r>
            <a:r>
              <a:rPr lang="en-US" sz="1600" dirty="0"/>
              <a:t> (FNNs)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err="1"/>
              <a:t>Treinando</a:t>
            </a:r>
            <a:r>
              <a:rPr lang="en-US" sz="1600" dirty="0"/>
              <a:t> FNNs com </a:t>
            </a:r>
            <a:r>
              <a:rPr lang="en-US" sz="1600" dirty="0" err="1"/>
              <a:t>aplicação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 </a:t>
            </a:r>
            <a:r>
              <a:rPr lang="en-US" sz="1600" dirty="0" err="1"/>
              <a:t>classificação</a:t>
            </a:r>
            <a:r>
              <a:rPr lang="en-US" sz="1600" dirty="0"/>
              <a:t> e </a:t>
            </a:r>
            <a:r>
              <a:rPr lang="en-US" sz="1600" dirty="0" err="1"/>
              <a:t>regressão</a:t>
            </a:r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Redes de </a:t>
            </a:r>
            <a:r>
              <a:rPr lang="en-US" sz="1600" dirty="0" err="1"/>
              <a:t>Convolução</a:t>
            </a:r>
            <a:r>
              <a:rPr lang="en-US" sz="1600" dirty="0"/>
              <a:t> (CNNs)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err="1"/>
              <a:t>Transferência</a:t>
            </a:r>
            <a:r>
              <a:rPr lang="en-US" sz="1600" dirty="0"/>
              <a:t> de </a:t>
            </a:r>
            <a:r>
              <a:rPr lang="en-US" sz="1600" dirty="0" err="1"/>
              <a:t>aprendizado</a:t>
            </a:r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 err="1"/>
              <a:t>Outras</a:t>
            </a:r>
            <a:r>
              <a:rPr lang="en-US" sz="1600" dirty="0"/>
              <a:t> </a:t>
            </a:r>
            <a:r>
              <a:rPr lang="en-US" sz="1600" dirty="0" err="1"/>
              <a:t>arquiteturas</a:t>
            </a:r>
            <a:r>
              <a:rPr lang="en-US" sz="1600" dirty="0"/>
              <a:t> </a:t>
            </a:r>
            <a:r>
              <a:rPr lang="en-US" sz="1600" dirty="0" err="1"/>
              <a:t>profundas</a:t>
            </a:r>
            <a:r>
              <a:rPr lang="en-US" sz="1600" dirty="0"/>
              <a:t> de </a:t>
            </a:r>
            <a:r>
              <a:rPr lang="en-US" sz="1600" dirty="0" err="1"/>
              <a:t>convolução</a:t>
            </a:r>
            <a:endParaRPr lang="en-US" sz="1600" dirty="0"/>
          </a:p>
          <a:p>
            <a:pPr marL="800100" lvl="1" indent="-342900">
              <a:buFont typeface="Arial"/>
              <a:buChar char="•"/>
            </a:pPr>
            <a:r>
              <a:rPr lang="en-US" sz="1600" dirty="0"/>
              <a:t>inception, </a:t>
            </a:r>
            <a:r>
              <a:rPr lang="en-US" sz="1600" dirty="0" err="1"/>
              <a:t>residuais</a:t>
            </a:r>
            <a:r>
              <a:rPr lang="en-US" sz="1600" dirty="0"/>
              <a:t> e </a:t>
            </a:r>
            <a:r>
              <a:rPr lang="en-US" sz="1600" dirty="0" err="1"/>
              <a:t>densas</a:t>
            </a:r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Redes </a:t>
            </a:r>
            <a:r>
              <a:rPr lang="en-US" sz="1600" dirty="0" err="1"/>
              <a:t>recorrentes</a:t>
            </a:r>
            <a:r>
              <a:rPr lang="en-US" sz="1600" dirty="0"/>
              <a:t> (RNNs), com </a:t>
            </a:r>
            <a:r>
              <a:rPr lang="en-US" sz="1600" dirty="0" err="1"/>
              <a:t>ênfase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 LSTMs, GRUs e Seq2Seq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err="1"/>
              <a:t>Autocodificadores</a:t>
            </a:r>
            <a:r>
              <a:rPr lang="en-US" sz="1600" dirty="0"/>
              <a:t> </a:t>
            </a:r>
            <a:r>
              <a:rPr lang="en-US" sz="1600" dirty="0" err="1"/>
              <a:t>Profundos</a:t>
            </a:r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 err="1"/>
              <a:t>Modelos</a:t>
            </a:r>
            <a:r>
              <a:rPr lang="en-US" sz="1600" dirty="0"/>
              <a:t> </a:t>
            </a:r>
            <a:r>
              <a:rPr lang="en-US" sz="1600" dirty="0" err="1"/>
              <a:t>geradores</a:t>
            </a:r>
            <a:r>
              <a:rPr lang="en-US" sz="1600" dirty="0"/>
              <a:t> </a:t>
            </a:r>
            <a:r>
              <a:rPr lang="en-US" sz="1600" dirty="0" err="1"/>
              <a:t>adversariais</a:t>
            </a:r>
            <a:r>
              <a:rPr lang="en-US" sz="1600" dirty="0"/>
              <a:t> (GANs)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 err="1"/>
              <a:t>Combinação</a:t>
            </a:r>
            <a:r>
              <a:rPr lang="en-US" sz="1600" dirty="0"/>
              <a:t> de redes </a:t>
            </a:r>
            <a:r>
              <a:rPr lang="en-US" sz="1600" dirty="0" err="1"/>
              <a:t>profundas</a:t>
            </a:r>
            <a:r>
              <a:rPr lang="en-US" sz="1600" dirty="0"/>
              <a:t> </a:t>
            </a:r>
          </a:p>
          <a:p>
            <a:pPr marL="342900" indent="-342900">
              <a:buFont typeface="Arial"/>
              <a:buChar char="•"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822" y="215317"/>
            <a:ext cx="753754" cy="7537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411" y="2038123"/>
            <a:ext cx="767817" cy="429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538" y="2719166"/>
            <a:ext cx="983676" cy="235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48525" r="2675"/>
          <a:stretch/>
        </p:blipFill>
        <p:spPr>
          <a:xfrm>
            <a:off x="7979492" y="3237588"/>
            <a:ext cx="774084" cy="827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5247" y="4162445"/>
            <a:ext cx="787205" cy="7872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25319" r="26222" b="7260"/>
          <a:stretch/>
        </p:blipFill>
        <p:spPr>
          <a:xfrm>
            <a:off x="7997525" y="4965839"/>
            <a:ext cx="732074" cy="7872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1658" y="5925592"/>
            <a:ext cx="604736" cy="6047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6685" y="1083792"/>
            <a:ext cx="837710" cy="83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4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3108" t="29374" r="6715"/>
          <a:stretch/>
        </p:blipFill>
        <p:spPr>
          <a:xfrm>
            <a:off x="5248868" y="2825153"/>
            <a:ext cx="1856468" cy="10635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5001" t="9778" r="10858" b="25921"/>
          <a:stretch/>
        </p:blipFill>
        <p:spPr>
          <a:xfrm>
            <a:off x="285095" y="3888678"/>
            <a:ext cx="1995638" cy="112856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41072" t="33002" r="30520" b="32501"/>
          <a:stretch/>
        </p:blipFill>
        <p:spPr>
          <a:xfrm>
            <a:off x="6033891" y="4263168"/>
            <a:ext cx="1637685" cy="1491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profundo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437745" y="2267643"/>
            <a:ext cx="1" cy="3926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8959" y="5050709"/>
            <a:ext cx="2083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complexo</a:t>
            </a:r>
            <a:endParaRPr lang="en-US" dirty="0"/>
          </a:p>
          <a:p>
            <a:pPr algn="r"/>
            <a:r>
              <a:rPr lang="en-US" dirty="0" err="1"/>
              <a:t>mais</a:t>
            </a:r>
            <a:r>
              <a:rPr lang="en-US" dirty="0"/>
              <a:t> dados</a:t>
            </a:r>
          </a:p>
          <a:p>
            <a:pPr algn="r"/>
            <a:r>
              <a:rPr lang="en-US" dirty="0" err="1">
                <a:solidFill>
                  <a:srgbClr val="D1282E"/>
                </a:solidFill>
              </a:rPr>
              <a:t>maior</a:t>
            </a:r>
            <a:r>
              <a:rPr lang="en-US" dirty="0">
                <a:solidFill>
                  <a:srgbClr val="D1282E"/>
                </a:solidFill>
              </a:rPr>
              <a:t> </a:t>
            </a:r>
            <a:r>
              <a:rPr lang="en-US" dirty="0" err="1">
                <a:solidFill>
                  <a:srgbClr val="D1282E"/>
                </a:solidFill>
              </a:rPr>
              <a:t>capacidade</a:t>
            </a:r>
            <a:endParaRPr lang="en-US" dirty="0">
              <a:solidFill>
                <a:srgbClr val="D1282E"/>
              </a:solidFill>
            </a:endParaRPr>
          </a:p>
          <a:p>
            <a:pPr algn="r"/>
            <a:r>
              <a:rPr lang="en-US" b="1" dirty="0" err="1"/>
              <a:t>profundo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38960" y="2153889"/>
            <a:ext cx="2083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err="1"/>
              <a:t>raso</a:t>
            </a:r>
            <a:endParaRPr lang="en-US" b="1" dirty="0"/>
          </a:p>
          <a:p>
            <a:pPr algn="r"/>
            <a:r>
              <a:rPr lang="en-US" dirty="0"/>
              <a:t>simples</a:t>
            </a:r>
          </a:p>
          <a:p>
            <a:pPr algn="r"/>
            <a:r>
              <a:rPr lang="en-US" dirty="0" err="1"/>
              <a:t>menos</a:t>
            </a:r>
            <a:r>
              <a:rPr lang="en-US" dirty="0"/>
              <a:t> dados</a:t>
            </a:r>
          </a:p>
          <a:p>
            <a:pPr algn="r"/>
            <a:r>
              <a:rPr lang="en-US" dirty="0" err="1">
                <a:solidFill>
                  <a:srgbClr val="D1282E"/>
                </a:solidFill>
              </a:rPr>
              <a:t>menor</a:t>
            </a:r>
            <a:r>
              <a:rPr lang="en-US" dirty="0">
                <a:solidFill>
                  <a:srgbClr val="D1282E"/>
                </a:solidFill>
              </a:rPr>
              <a:t> </a:t>
            </a:r>
            <a:r>
              <a:rPr lang="en-US" dirty="0" err="1">
                <a:solidFill>
                  <a:srgbClr val="D1282E"/>
                </a:solidFill>
              </a:rPr>
              <a:t>capacidade</a:t>
            </a:r>
            <a:endParaRPr lang="en-US" dirty="0">
              <a:solidFill>
                <a:srgbClr val="D1282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61840" y="2267643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Regressores</a:t>
            </a:r>
            <a:r>
              <a:rPr lang="en-US" dirty="0"/>
              <a:t>, SVM, NB, KNN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61840" y="5831022"/>
            <a:ext cx="5881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Residuais</a:t>
            </a:r>
            <a:r>
              <a:rPr lang="en-US" dirty="0"/>
              <a:t>, </a:t>
            </a:r>
            <a:r>
              <a:rPr lang="en-US" dirty="0" err="1"/>
              <a:t>Densas</a:t>
            </a:r>
            <a:r>
              <a:rPr lang="en-US" dirty="0"/>
              <a:t>, </a:t>
            </a:r>
            <a:r>
              <a:rPr lang="en-US" dirty="0" err="1"/>
              <a:t>Autocodificadores</a:t>
            </a:r>
            <a:r>
              <a:rPr lang="en-US" dirty="0"/>
              <a:t> </a:t>
            </a:r>
            <a:r>
              <a:rPr lang="en-US" dirty="0" err="1"/>
              <a:t>profundos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61840" y="2825153"/>
            <a:ext cx="1993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SVM com kernels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58732" y="3133049"/>
            <a:ext cx="1326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Ensembles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671691" y="3907431"/>
            <a:ext cx="3264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Redes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, LSTMs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668583" y="4526319"/>
            <a:ext cx="3071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Inception, LSTMs </a:t>
            </a:r>
            <a:r>
              <a:rPr lang="en-US" dirty="0" err="1"/>
              <a:t>profundas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9432" y="2466535"/>
            <a:ext cx="1286830" cy="110095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/>
          <a:srcRect l="72681" t="41109" r="3042" b="40553"/>
          <a:stretch/>
        </p:blipFill>
        <p:spPr>
          <a:xfrm>
            <a:off x="7308717" y="4986357"/>
            <a:ext cx="1399544" cy="7928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l="16984" r="19479"/>
          <a:stretch/>
        </p:blipFill>
        <p:spPr>
          <a:xfrm rot="5400000">
            <a:off x="5507097" y="-991658"/>
            <a:ext cx="2089585" cy="426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5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FNN, </a:t>
            </a:r>
            <a:r>
              <a:rPr lang="en-US" dirty="0" err="1"/>
              <a:t>Snn</a:t>
            </a:r>
            <a:r>
              <a:rPr lang="en-US" dirty="0"/>
              <a:t>, </a:t>
            </a:r>
            <a:r>
              <a:rPr lang="en-US" dirty="0" err="1"/>
              <a:t>Treinamento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008" y="1494331"/>
            <a:ext cx="4379706" cy="5182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693" y="837500"/>
            <a:ext cx="1464021" cy="6568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331108"/>
            <a:ext cx="3696892" cy="2001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09" y="4333035"/>
            <a:ext cx="3080307" cy="200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27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Cnn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39" y="554415"/>
            <a:ext cx="6435627" cy="2400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4" y="3053008"/>
            <a:ext cx="8871866" cy="372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0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arquiteturas</a:t>
            </a:r>
            <a:endParaRPr lang="en-US" dirty="0"/>
          </a:p>
        </p:txBody>
      </p:sp>
      <p:pic>
        <p:nvPicPr>
          <p:cNvPr id="15" name="Content Placeholder 14" descr="nnzoo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6" r="-537"/>
          <a:stretch/>
        </p:blipFill>
        <p:spPr>
          <a:xfrm>
            <a:off x="4470760" y="142538"/>
            <a:ext cx="4483719" cy="6637075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29" y="400050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42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arquiteturas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57200" y="1513129"/>
            <a:ext cx="6486922" cy="1788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030337" y="2983561"/>
            <a:ext cx="6355656" cy="11392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5306" r="23755"/>
          <a:stretch/>
        </p:blipFill>
        <p:spPr>
          <a:xfrm>
            <a:off x="262815" y="3984537"/>
            <a:ext cx="3874659" cy="282943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/>
          <a:srcRect t="2170" b="2170"/>
          <a:stretch>
            <a:fillRect/>
          </a:stretch>
        </p:blipFill>
        <p:spPr>
          <a:xfrm>
            <a:off x="3291676" y="3187658"/>
            <a:ext cx="4302141" cy="2469250"/>
          </a:xfrm>
        </p:spPr>
      </p:pic>
    </p:spTree>
    <p:extLst>
      <p:ext uri="{BB962C8B-B14F-4D97-AF65-F5344CB8AC3E}">
        <p14:creationId xmlns:p14="http://schemas.microsoft.com/office/powerpoint/2010/main" val="2867706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Rnn</a:t>
            </a:r>
            <a:r>
              <a:rPr lang="en-US" dirty="0"/>
              <a:t>, </a:t>
            </a:r>
            <a:r>
              <a:rPr lang="en-US" dirty="0" err="1"/>
              <a:t>LStm</a:t>
            </a:r>
            <a:r>
              <a:rPr lang="en-US" dirty="0"/>
              <a:t>, </a:t>
            </a:r>
            <a:r>
              <a:rPr lang="en-US" dirty="0" err="1"/>
              <a:t>gru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61" y="4267541"/>
            <a:ext cx="3859404" cy="23532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953" y="1052098"/>
            <a:ext cx="3154674" cy="8282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61" y="1755276"/>
            <a:ext cx="4328214" cy="21978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281" y="5057197"/>
            <a:ext cx="6479362" cy="18008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28438" t="13429" r="2630" b="21333"/>
          <a:stretch/>
        </p:blipFill>
        <p:spPr>
          <a:xfrm>
            <a:off x="5369871" y="3046117"/>
            <a:ext cx="3406495" cy="18141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3603" y="2616542"/>
            <a:ext cx="2589659" cy="10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623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2511</TotalTime>
  <Words>398</Words>
  <Application>Microsoft Office PowerPoint</Application>
  <PresentationFormat>Apresentação na tela (4:3)</PresentationFormat>
  <Paragraphs>80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Arial</vt:lpstr>
      <vt:lpstr>Arial Black</vt:lpstr>
      <vt:lpstr>Consolas</vt:lpstr>
      <vt:lpstr>Essential</vt:lpstr>
      <vt:lpstr>Redes neurais profundas</vt:lpstr>
      <vt:lpstr>Aprendizagem profunda</vt:lpstr>
      <vt:lpstr>Ementa (ou declaração de Intenções?)</vt:lpstr>
      <vt:lpstr>Aprendizado profundo</vt:lpstr>
      <vt:lpstr>FNN, Snn, Treinamento</vt:lpstr>
      <vt:lpstr>Cnn</vt:lpstr>
      <vt:lpstr>Outras arquiteturas</vt:lpstr>
      <vt:lpstr>Outras arquiteturas</vt:lpstr>
      <vt:lpstr>Rnn, LStm, gru</vt:lpstr>
      <vt:lpstr>autocodificadores</vt:lpstr>
      <vt:lpstr>gan</vt:lpstr>
      <vt:lpstr>combinações</vt:lpstr>
      <vt:lpstr>Tensorflow+keras</vt:lpstr>
      <vt:lpstr>Apresentação (e teste) do ambiente</vt:lpstr>
      <vt:lpstr>Iniciando tensorboard</vt:lpstr>
      <vt:lpstr>Agora vamos começar!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Cristo</dc:creator>
  <cp:lastModifiedBy>Andre Carvalho</cp:lastModifiedBy>
  <cp:revision>43</cp:revision>
  <dcterms:created xsi:type="dcterms:W3CDTF">2017-08-02T02:33:42Z</dcterms:created>
  <dcterms:modified xsi:type="dcterms:W3CDTF">2018-09-25T06:55:58Z</dcterms:modified>
</cp:coreProperties>
</file>